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2"/>
  </p:notesMasterIdLst>
  <p:handoutMasterIdLst>
    <p:handoutMasterId r:id="rId23"/>
  </p:handoutMasterIdLst>
  <p:sldIdLst>
    <p:sldId id="256" r:id="rId2"/>
    <p:sldId id="473" r:id="rId3"/>
    <p:sldId id="470" r:id="rId4"/>
    <p:sldId id="485" r:id="rId5"/>
    <p:sldId id="483" r:id="rId6"/>
    <p:sldId id="477" r:id="rId7"/>
    <p:sldId id="466" r:id="rId8"/>
    <p:sldId id="472" r:id="rId9"/>
    <p:sldId id="474" r:id="rId10"/>
    <p:sldId id="476" r:id="rId11"/>
    <p:sldId id="475" r:id="rId12"/>
    <p:sldId id="478" r:id="rId13"/>
    <p:sldId id="479" r:id="rId14"/>
    <p:sldId id="480" r:id="rId15"/>
    <p:sldId id="481" r:id="rId16"/>
    <p:sldId id="482" r:id="rId17"/>
    <p:sldId id="484" r:id="rId18"/>
    <p:sldId id="467" r:id="rId19"/>
    <p:sldId id="469" r:id="rId20"/>
    <p:sldId id="471" r:id="rId21"/>
  </p:sldIdLst>
  <p:sldSz cx="9144000" cy="6858000" type="screen4x3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2B6"/>
    <a:srgbClr val="E21C1C"/>
    <a:srgbClr val="000000"/>
    <a:srgbClr val="FDDB9D"/>
    <a:srgbClr val="D52D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4" autoAdjust="0"/>
    <p:restoredTop sz="89916" autoAdjust="0"/>
  </p:normalViewPr>
  <p:slideViewPr>
    <p:cSldViewPr snapToGrid="0">
      <p:cViewPr>
        <p:scale>
          <a:sx n="82" d="100"/>
          <a:sy n="82" d="100"/>
        </p:scale>
        <p:origin x="-696" y="-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9" y="1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66F778DA-4C06-4225-8DC2-BB4A3E36A807}" type="datetimeFigureOut">
              <a:rPr lang="en-US" smtClean="0"/>
              <a:pPr/>
              <a:t>2/4/2015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772669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9" y="8772669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8229CCBD-9877-41ED-9551-FF73EA8E62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1612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1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4A8C8025-C77D-4CAB-A937-EB1FEBBE729E}" type="datetimeFigureOut">
              <a:rPr lang="en-US" smtClean="0"/>
              <a:pPr/>
              <a:t>2/4/2015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693738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387136"/>
            <a:ext cx="5608320" cy="4156234"/>
          </a:xfrm>
          <a:prstGeom prst="rect">
            <a:avLst/>
          </a:prstGeom>
        </p:spPr>
        <p:txBody>
          <a:bodyPr vert="horz" lIns="92958" tIns="46479" rIns="92958" bIns="4647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772669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772669"/>
            <a:ext cx="3037840" cy="461804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476334D8-84F5-4F81-AF3E-C1E28E25F75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103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[5] Transforms</a:t>
            </a:r>
            <a:r>
              <a:rPr lang="en-US" baseline="0" dirty="0" smtClean="0"/>
              <a:t> all registers in the design to LSSD  (level sensitive scan design) then uses then as shift register latches (SRL)and inserts PRPG (</a:t>
            </a:r>
            <a:r>
              <a:rPr lang="en-US" baseline="0" dirty="0" err="1" smtClean="0"/>
              <a:t>psuedo</a:t>
            </a:r>
            <a:r>
              <a:rPr lang="en-US" baseline="0" dirty="0" smtClean="0"/>
              <a:t>-random pattern generators) and MISR (multiple input signature response) analyzer and memory BIST for large memories </a:t>
            </a:r>
          </a:p>
          <a:p>
            <a:endParaRPr lang="en-US" baseline="0" dirty="0" smtClean="0"/>
          </a:p>
          <a:p>
            <a:r>
              <a:rPr lang="en-US" baseline="0" dirty="0" smtClean="0"/>
              <a:t>[2] presents an overview of the embedded core extension to JTAG.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[4] talks mostly about silicon debug and that scan chains are not enough to help debug, structures that detect events within the </a:t>
            </a:r>
            <a:r>
              <a:rPr lang="en-US" baseline="0" dirty="0" err="1" smtClean="0"/>
              <a:t>SoC</a:t>
            </a:r>
            <a:r>
              <a:rPr lang="en-US" baseline="0" dirty="0" smtClean="0"/>
              <a:t> and pause the </a:t>
            </a:r>
            <a:r>
              <a:rPr lang="en-US" baseline="0" dirty="0" err="1" smtClean="0"/>
              <a:t>SoC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411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657884"/>
            <a:ext cx="7235981" cy="4599916"/>
          </a:xfrm>
        </p:spPr>
        <p:txBody>
          <a:bodyPr>
            <a:normAutofit/>
          </a:bodyPr>
          <a:lstStyle>
            <a:lvl1pPr>
              <a:defRPr sz="7200" b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5451231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2">
                    <a:lumMod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DD4F5-CB7E-4361-9AFF-2512D27C0BB2}" type="datetime1">
              <a:rPr lang="en-US" smtClean="0"/>
              <a:t>2/4/2015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858837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-21023" y="5733256"/>
            <a:ext cx="10615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ECE</a:t>
            </a:r>
            <a:b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</a:br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7502</a:t>
            </a:r>
            <a:b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</a:br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S2015</a:t>
            </a:r>
            <a:endParaRPr lang="en-US" sz="1200" b="1" i="0" strike="noStrike" dirty="0">
              <a:solidFill>
                <a:schemeClr val="bg1"/>
              </a:solidFill>
              <a:latin typeface="Castellar" pitchFamily="18" charset="0"/>
              <a:cs typeface="Sakkal Majall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C1A7-4865-4A10-8A2C-0F2D65EE10BB}" type="datetime1">
              <a:rPr lang="en-US" smtClean="0"/>
              <a:t>2/4/2015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02B8C-8CC5-4EC1-AAE2-61C7CAD15B05}" type="datetime1">
              <a:rPr lang="en-US" smtClean="0"/>
              <a:t>2/4/2015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239000" cy="1143000"/>
          </a:xfrm>
        </p:spPr>
        <p:txBody>
          <a:bodyPr>
            <a:normAutofit/>
          </a:bodyPr>
          <a:lstStyle>
            <a:lvl1pPr algn="l">
              <a:defRPr sz="4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467600" cy="4419600"/>
          </a:xfr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B5F8F-6AE3-4807-B570-928E5BE3E133}" type="datetime1">
              <a:rPr lang="en-US" smtClean="0"/>
              <a:t>2/4/2015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3352800"/>
            <a:ext cx="7239000" cy="1143000"/>
          </a:xfrm>
        </p:spPr>
        <p:txBody>
          <a:bodyPr>
            <a:normAutofit/>
          </a:bodyPr>
          <a:lstStyle>
            <a:lvl1pPr algn="l">
              <a:defRPr sz="5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F7B76-E319-461A-90C3-9437536780B7}" type="datetime1">
              <a:rPr lang="en-US" smtClean="0"/>
              <a:t>2/4/2015</a:t>
            </a:fld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1B8E3-FC31-4916-B257-4DE62F09E850}" type="datetime1">
              <a:rPr lang="en-US" smtClean="0"/>
              <a:t>2/4/2015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335024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1335024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570E0-C808-4896-9EE5-AAAF7AA9B49E}" type="datetime1">
              <a:rPr lang="en-US" smtClean="0"/>
              <a:t>2/4/2015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874520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874519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D6E2-DBEB-47D1-9119-B53BFC3A2B1B}" type="datetime1">
              <a:rPr lang="en-US" smtClean="0"/>
              <a:t>2/4/2015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978BE-3C7B-4BD9-8938-2E01144DF9E3}" type="datetime1">
              <a:rPr lang="en-US" smtClean="0"/>
              <a:t>2/4/2015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EF2FB03-6924-433D-879B-A5558310800E}" type="datetime1">
              <a:rPr lang="en-US" smtClean="0"/>
              <a:t>2/4/2015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C8679-30F9-4E6F-A34A-AE2FB04665E7}" type="datetime1">
              <a:rPr lang="en-US" smtClean="0"/>
              <a:t>2/4/2015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838200" cy="685800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86400" y="6553200"/>
            <a:ext cx="293608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4770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33600" y="6553200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EFD96931-0824-42D1-AC1E-C2EC17DEC1EA}" type="datetime1">
              <a:rPr lang="en-US" smtClean="0"/>
              <a:t>2/4/2015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104775"/>
            <a:ext cx="637208" cy="6572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" y="815271"/>
            <a:ext cx="742949" cy="2515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20532342">
            <a:off x="717" y="5228776"/>
            <a:ext cx="8374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Robust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Low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Power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VLSI</a:t>
            </a:r>
            <a:endParaRPr lang="en-US" b="1" i="0" dirty="0">
              <a:solidFill>
                <a:schemeClr val="bg1"/>
              </a:solidFill>
              <a:latin typeface="Informal Roman" pitchFamily="66" charset="0"/>
              <a:cs typeface="Times New Roman" pitchFamily="18" charset="0"/>
            </a:endParaRPr>
          </a:p>
        </p:txBody>
      </p:sp>
      <p:grpSp>
        <p:nvGrpSpPr>
          <p:cNvPr id="67" name="Group 66"/>
          <p:cNvGrpSpPr/>
          <p:nvPr userDrawn="1"/>
        </p:nvGrpSpPr>
        <p:grpSpPr>
          <a:xfrm>
            <a:off x="0" y="-1"/>
            <a:ext cx="846896" cy="6858001"/>
            <a:chOff x="457200" y="-1"/>
            <a:chExt cx="846896" cy="6858001"/>
          </a:xfrm>
        </p:grpSpPr>
        <p:sp>
          <p:nvSpPr>
            <p:cNvPr id="18" name="Rectangle 17"/>
            <p:cNvSpPr/>
            <p:nvPr userDrawn="1"/>
          </p:nvSpPr>
          <p:spPr>
            <a:xfrm>
              <a:off x="457200" y="0"/>
              <a:ext cx="838200" cy="6858000"/>
            </a:xfrm>
            <a:prstGeom prst="rect">
              <a:avLst/>
            </a:prstGeom>
            <a:solidFill>
              <a:srgbClr val="002060"/>
            </a:solidFill>
            <a:ln w="19050">
              <a:solidFill>
                <a:srgbClr val="002060"/>
              </a:solidFill>
            </a:ln>
            <a:effectLst>
              <a:innerShdw blurRad="190500" dist="25400">
                <a:prstClr val="black">
                  <a:alpha val="6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  <p:cxnSp>
          <p:nvCxnSpPr>
            <p:cNvPr id="35" name="Straight Connector 34"/>
            <p:cNvCxnSpPr>
              <a:endCxn id="18" idx="2"/>
            </p:cNvCxnSpPr>
            <p:nvPr userDrawn="1"/>
          </p:nvCxnSpPr>
          <p:spPr>
            <a:xfrm flipH="1">
              <a:off x="876300" y="1143000"/>
              <a:ext cx="592" cy="57150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oup 65"/>
            <p:cNvGrpSpPr/>
            <p:nvPr userDrawn="1"/>
          </p:nvGrpSpPr>
          <p:grpSpPr>
            <a:xfrm>
              <a:off x="463337" y="-1"/>
              <a:ext cx="840759" cy="1135620"/>
              <a:chOff x="463337" y="-1"/>
              <a:chExt cx="840759" cy="1135620"/>
            </a:xfrm>
          </p:grpSpPr>
          <p:cxnSp>
            <p:nvCxnSpPr>
              <p:cNvPr id="19" name="Straight Connector 18"/>
              <p:cNvCxnSpPr/>
              <p:nvPr userDrawn="1"/>
            </p:nvCxnSpPr>
            <p:spPr>
              <a:xfrm rot="5400000">
                <a:off x="909676" y="516850"/>
                <a:ext cx="21883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 userDrawn="1"/>
            </p:nvCxnSpPr>
            <p:spPr>
              <a:xfrm rot="5400000">
                <a:off x="914545" y="1031064"/>
                <a:ext cx="20909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 userDrawn="1"/>
            </p:nvCxnSpPr>
            <p:spPr>
              <a:xfrm rot="5400000" flipV="1">
                <a:off x="1055844" y="58816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 userDrawn="1"/>
            </p:nvCxnSpPr>
            <p:spPr>
              <a:xfrm rot="5400000">
                <a:off x="942027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 userDrawn="1"/>
            </p:nvCxnSpPr>
            <p:spPr>
              <a:xfrm rot="5400000" flipV="1">
                <a:off x="1055844" y="886644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 userDrawn="1"/>
            </p:nvCxnSpPr>
            <p:spPr>
              <a:xfrm rot="5400000">
                <a:off x="1019576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 userDrawn="1"/>
            </p:nvCxnSpPr>
            <p:spPr>
              <a:xfrm rot="5400000">
                <a:off x="610045" y="514349"/>
                <a:ext cx="22170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 userDrawn="1"/>
            </p:nvCxnSpPr>
            <p:spPr>
              <a:xfrm rot="5400000">
                <a:off x="613915" y="1028630"/>
                <a:ext cx="21396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 userDrawn="1"/>
            </p:nvCxnSpPr>
            <p:spPr>
              <a:xfrm rot="5400000" flipV="1">
                <a:off x="682796" y="58520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 userDrawn="1"/>
            </p:nvCxnSpPr>
            <p:spPr>
              <a:xfrm rot="5400000">
                <a:off x="492779" y="772827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 userDrawn="1"/>
            </p:nvCxnSpPr>
            <p:spPr>
              <a:xfrm rot="5400000" flipV="1">
                <a:off x="682796" y="883550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 userDrawn="1"/>
            </p:nvCxnSpPr>
            <p:spPr>
              <a:xfrm rot="5400000">
                <a:off x="416579" y="76973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 userDrawn="1"/>
            </p:nvCxnSpPr>
            <p:spPr>
              <a:xfrm rot="10800000" flipV="1">
                <a:off x="720903" y="1135423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Oval 32"/>
              <p:cNvSpPr/>
              <p:nvPr userDrawn="1"/>
            </p:nvSpPr>
            <p:spPr>
              <a:xfrm rot="5400000">
                <a:off x="1171444" y="740569"/>
                <a:ext cx="82637" cy="75229"/>
              </a:xfrm>
              <a:prstGeom prst="ellipse">
                <a:avLst/>
              </a:prstGeom>
              <a:noFill/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34" name="Straight Connector 33"/>
              <p:cNvCxnSpPr>
                <a:stCxn id="18" idx="0"/>
              </p:cNvCxnSpPr>
              <p:nvPr userDrawn="1"/>
            </p:nvCxnSpPr>
            <p:spPr>
              <a:xfrm rot="16200000" flipH="1" flipV="1">
                <a:off x="670000" y="205396"/>
                <a:ext cx="411697" cy="903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 userDrawn="1"/>
            </p:nvCxnSpPr>
            <p:spPr>
              <a:xfrm rot="10800000" flipV="1">
                <a:off x="717291" y="412419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 userDrawn="1"/>
            </p:nvCxnSpPr>
            <p:spPr>
              <a:xfrm rot="10800000">
                <a:off x="1239656" y="782456"/>
                <a:ext cx="64440" cy="2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 userDrawn="1"/>
            </p:nvCxnSpPr>
            <p:spPr>
              <a:xfrm rot="10800000">
                <a:off x="463337" y="767114"/>
                <a:ext cx="95126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b="1" kern="1200" baseline="0">
          <a:ln w="12700">
            <a:noFill/>
          </a:ln>
          <a:solidFill>
            <a:srgbClr val="002060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rgbClr val="00206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652" y="1088020"/>
            <a:ext cx="8244348" cy="236003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 err="1" smtClean="0">
                <a:latin typeface="Arial" pitchFamily="34" charset="0"/>
                <a:cs typeface="Arial" pitchFamily="34" charset="0"/>
              </a:rPr>
              <a:t>SoC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 Testing: </a:t>
            </a:r>
            <a:br>
              <a:rPr lang="en-US" sz="3600" b="1" dirty="0" smtClean="0">
                <a:latin typeface="Arial" pitchFamily="34" charset="0"/>
                <a:cs typeface="Arial" pitchFamily="34" charset="0"/>
              </a:rPr>
            </a:b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DFT for Test Optimizations in a Complex Mixed-Signal </a:t>
            </a:r>
            <a:r>
              <a:rPr lang="en-US" sz="3600" b="1" dirty="0" err="1" smtClean="0">
                <a:latin typeface="Arial" pitchFamily="34" charset="0"/>
                <a:cs typeface="Arial" pitchFamily="34" charset="0"/>
              </a:rPr>
              <a:t>SoC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 – Case Study on TI’s TNETD7300 ADSL Modem Device</a:t>
            </a:r>
            <a:endParaRPr lang="en-US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1" y="3962401"/>
            <a:ext cx="8286750" cy="2438400"/>
          </a:xfrm>
        </p:spPr>
        <p:txBody>
          <a:bodyPr/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ECE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7502 Class Discussion 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Farah B.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Yahya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02/05/2015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3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DFT requirements/technique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Scan Architecture and Design Partitioning</a:t>
            </a:r>
            <a:endParaRPr lang="en-US" dirty="0" smtClean="0"/>
          </a:p>
          <a:p>
            <a:pPr lvl="1"/>
            <a:r>
              <a:rPr lang="en-US" dirty="0" smtClean="0"/>
              <a:t>Need to interface with multiple testers – Number of scan chains that run in parallel is limited by the tester capability. </a:t>
            </a:r>
          </a:p>
          <a:p>
            <a:pPr lvl="1"/>
            <a:r>
              <a:rPr lang="en-US" dirty="0" smtClean="0"/>
              <a:t>Need to have enough control for at-speed testing.</a:t>
            </a:r>
          </a:p>
          <a:p>
            <a:r>
              <a:rPr lang="en-US" dirty="0" smtClean="0"/>
              <a:t>Technique: </a:t>
            </a:r>
          </a:p>
          <a:p>
            <a:pPr lvl="1"/>
            <a:r>
              <a:rPr lang="en-US" dirty="0" smtClean="0"/>
              <a:t>Group scan chains into 4 groups. </a:t>
            </a:r>
          </a:p>
          <a:p>
            <a:pPr lvl="1"/>
            <a:r>
              <a:rPr lang="en-US" dirty="0" smtClean="0"/>
              <a:t>Group scan chains in the same clock domain together. </a:t>
            </a:r>
          </a:p>
          <a:p>
            <a:pPr lvl="1"/>
            <a:r>
              <a:rPr lang="en-US" dirty="0" smtClean="0"/>
              <a:t>Group IP core scan chains together</a:t>
            </a:r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5505" y="4564104"/>
            <a:ext cx="3219450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6"/>
          <p:cNvSpPr txBox="1"/>
          <p:nvPr/>
        </p:nvSpPr>
        <p:spPr>
          <a:xfrm>
            <a:off x="3165924" y="6488668"/>
            <a:ext cx="2418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[1] </a:t>
            </a:r>
            <a:r>
              <a:rPr lang="en-US" dirty="0" err="1" smtClean="0"/>
              <a:t>Nikila</a:t>
            </a:r>
            <a:r>
              <a:rPr lang="en-US" dirty="0" smtClean="0"/>
              <a:t> K., ITC 2003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238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DFT requirements/technique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Common interface for different IP blocks</a:t>
            </a:r>
            <a:endParaRPr lang="en-US" dirty="0" smtClean="0"/>
          </a:p>
          <a:p>
            <a:pPr lvl="1"/>
            <a:r>
              <a:rPr lang="en-US" dirty="0" smtClean="0"/>
              <a:t>Need to run tests in parallel to test manufacturing faults mainly. </a:t>
            </a:r>
          </a:p>
          <a:p>
            <a:r>
              <a:rPr lang="en-US" dirty="0" smtClean="0"/>
              <a:t>Technique: </a:t>
            </a:r>
          </a:p>
          <a:p>
            <a:pPr lvl="1"/>
            <a:r>
              <a:rPr lang="en-US" dirty="0" smtClean="0"/>
              <a:t>Scan chain grouping</a:t>
            </a:r>
          </a:p>
          <a:p>
            <a:pPr lvl="1"/>
            <a:r>
              <a:rPr lang="en-US" dirty="0" smtClean="0"/>
              <a:t>Circuits to generate scan &amp; control signals</a:t>
            </a:r>
          </a:p>
          <a:p>
            <a:pPr lvl="1"/>
            <a:r>
              <a:rPr lang="en-US" dirty="0" smtClean="0"/>
              <a:t>Configuration registers </a:t>
            </a:r>
          </a:p>
          <a:p>
            <a:pPr lvl="1"/>
            <a:r>
              <a:rPr lang="en-US" dirty="0" smtClean="0"/>
              <a:t>Interface to peripheral must be tested</a:t>
            </a:r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1624" y="4669621"/>
            <a:ext cx="3680752" cy="165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6"/>
          <p:cNvSpPr txBox="1"/>
          <p:nvPr/>
        </p:nvSpPr>
        <p:spPr>
          <a:xfrm>
            <a:off x="3362694" y="6310847"/>
            <a:ext cx="2418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[1] </a:t>
            </a:r>
            <a:r>
              <a:rPr lang="en-US" dirty="0" err="1" smtClean="0"/>
              <a:t>Nikila</a:t>
            </a:r>
            <a:r>
              <a:rPr lang="en-US" dirty="0" smtClean="0"/>
              <a:t> K., ITC 2003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50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DFT requirements/technique 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Memory BIST </a:t>
            </a:r>
          </a:p>
          <a:p>
            <a:pPr lvl="1"/>
            <a:r>
              <a:rPr lang="en-US" dirty="0" smtClean="0"/>
              <a:t>Need to run tests in parallel  &amp; serially to allow debug</a:t>
            </a:r>
          </a:p>
          <a:p>
            <a:pPr lvl="1"/>
            <a:r>
              <a:rPr lang="en-US" dirty="0" smtClean="0"/>
              <a:t>Need to report status signals.</a:t>
            </a:r>
            <a:endParaRPr lang="en-US" dirty="0" smtClean="0"/>
          </a:p>
          <a:p>
            <a:r>
              <a:rPr lang="en-US" dirty="0" smtClean="0"/>
              <a:t>Technique: </a:t>
            </a:r>
          </a:p>
          <a:p>
            <a:pPr lvl="1"/>
            <a:r>
              <a:rPr lang="en-US" dirty="0" smtClean="0"/>
              <a:t>Enable/Status/Data logging signals for each BIST controller</a:t>
            </a:r>
          </a:p>
          <a:p>
            <a:pPr lvl="1"/>
            <a:r>
              <a:rPr lang="en-US" dirty="0" smtClean="0"/>
              <a:t>Different operating modes to support the different tests</a:t>
            </a:r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47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DFT requirements/technique 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TextBox 6"/>
          <p:cNvSpPr txBox="1"/>
          <p:nvPr/>
        </p:nvSpPr>
        <p:spPr>
          <a:xfrm>
            <a:off x="3362694" y="6126181"/>
            <a:ext cx="2418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[1] </a:t>
            </a:r>
            <a:r>
              <a:rPr lang="en-US" dirty="0" err="1" smtClean="0"/>
              <a:t>Nikila</a:t>
            </a:r>
            <a:r>
              <a:rPr lang="en-US" dirty="0" smtClean="0"/>
              <a:t> K., ITC 2003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3704" y="2014296"/>
            <a:ext cx="3295650" cy="401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043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DFT requirements/technique (5)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At-speed ATPG</a:t>
            </a:r>
            <a:endParaRPr lang="en-US" dirty="0" smtClean="0"/>
          </a:p>
          <a:p>
            <a:pPr lvl="1"/>
            <a:r>
              <a:rPr lang="en-US" dirty="0" smtClean="0"/>
              <a:t>Need to run different scan chains at different frequencies.</a:t>
            </a:r>
          </a:p>
          <a:p>
            <a:pPr lvl="1"/>
            <a:r>
              <a:rPr lang="en-US" dirty="0" smtClean="0"/>
              <a:t>Need to detect delay and transition faults</a:t>
            </a:r>
            <a:endParaRPr lang="en-US" dirty="0" smtClean="0"/>
          </a:p>
          <a:p>
            <a:r>
              <a:rPr lang="en-US" dirty="0" smtClean="0"/>
              <a:t>Technique: </a:t>
            </a:r>
          </a:p>
          <a:p>
            <a:pPr lvl="1"/>
            <a:r>
              <a:rPr lang="en-US" dirty="0" smtClean="0"/>
              <a:t>Group scan chains according to their clock domains. </a:t>
            </a:r>
          </a:p>
          <a:p>
            <a:pPr lvl="1"/>
            <a:r>
              <a:rPr lang="en-US" dirty="0" smtClean="0"/>
              <a:t>Reduce pattern sets by pairing scan groups together</a:t>
            </a:r>
          </a:p>
          <a:p>
            <a:pPr lvl="1"/>
            <a:r>
              <a:rPr lang="en-US" dirty="0" smtClean="0"/>
              <a:t>Conditional scan shift and captures (scan groups can be tested separately) </a:t>
            </a:r>
          </a:p>
          <a:p>
            <a:pPr lvl="1"/>
            <a:r>
              <a:rPr lang="en-US" dirty="0"/>
              <a:t>Support for scan and functional justified delay testing.</a:t>
            </a:r>
          </a:p>
          <a:p>
            <a:pPr lvl="1"/>
            <a:r>
              <a:rPr lang="en-US" dirty="0" smtClean="0"/>
              <a:t>All multi-cycle and false paths are re-synthesized </a:t>
            </a:r>
            <a:endParaRPr lang="en-US" dirty="0" smtClean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43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DFT requirements/technique (6)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Analog/Digital partitioning</a:t>
            </a:r>
            <a:endParaRPr lang="en-US" dirty="0" smtClean="0"/>
          </a:p>
          <a:p>
            <a:pPr lvl="1"/>
            <a:r>
              <a:rPr lang="en-US" dirty="0" smtClean="0"/>
              <a:t>Need to run different them concurrently </a:t>
            </a:r>
          </a:p>
          <a:p>
            <a:r>
              <a:rPr lang="en-US" dirty="0" smtClean="0"/>
              <a:t>Technique: </a:t>
            </a:r>
          </a:p>
          <a:p>
            <a:pPr lvl="1"/>
            <a:r>
              <a:rPr lang="en-US" dirty="0" smtClean="0"/>
              <a:t>Four mixed signal tests were defined (Gain error, missing tone performance, corner freq. &amp; </a:t>
            </a:r>
            <a:r>
              <a:rPr lang="en-US" dirty="0" err="1" smtClean="0"/>
              <a:t>prog</a:t>
            </a:r>
            <a:r>
              <a:rPr lang="en-US" dirty="0" smtClean="0"/>
              <a:t>. gain amp test)</a:t>
            </a:r>
          </a:p>
          <a:p>
            <a:pPr lvl="1"/>
            <a:r>
              <a:rPr lang="en-US" dirty="0" smtClean="0"/>
              <a:t>Divide the digital part of the analog and combine its test with the digital part. </a:t>
            </a:r>
          </a:p>
          <a:p>
            <a:pPr lvl="1"/>
            <a:r>
              <a:rPr lang="en-US" dirty="0" smtClean="0"/>
              <a:t>Isolate the interfaces and control </a:t>
            </a:r>
          </a:p>
          <a:p>
            <a:pPr lvl="1"/>
            <a:r>
              <a:rPr lang="en-US" dirty="0" smtClean="0"/>
              <a:t>Coupling between digital and analog need to be checked</a:t>
            </a:r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726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DFT requirements/technique (7)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Burn in tests</a:t>
            </a:r>
          </a:p>
          <a:p>
            <a:pPr lvl="1"/>
            <a:r>
              <a:rPr lang="en-US" dirty="0" smtClean="0"/>
              <a:t>Need to run for analog and digital in parallel or serially</a:t>
            </a:r>
          </a:p>
          <a:p>
            <a:pPr lvl="1"/>
            <a:r>
              <a:rPr lang="en-US" dirty="0" smtClean="0"/>
              <a:t>Need to report </a:t>
            </a:r>
            <a:r>
              <a:rPr lang="en-US" dirty="0" smtClean="0"/>
              <a:t> and debug faults. </a:t>
            </a:r>
          </a:p>
          <a:p>
            <a:r>
              <a:rPr lang="en-US" dirty="0" smtClean="0"/>
              <a:t>Technique: </a:t>
            </a:r>
          </a:p>
          <a:p>
            <a:pPr lvl="1"/>
            <a:r>
              <a:rPr lang="en-US" dirty="0" smtClean="0"/>
              <a:t>High level of activity required – need scan patterns, </a:t>
            </a:r>
          </a:p>
          <a:p>
            <a:pPr lvl="1"/>
            <a:r>
              <a:rPr lang="en-US" dirty="0" smtClean="0"/>
              <a:t>Concurrent testing of analog an digital </a:t>
            </a:r>
          </a:p>
          <a:p>
            <a:pPr lvl="1"/>
            <a:r>
              <a:rPr lang="en-US" dirty="0" smtClean="0"/>
              <a:t>Monitor output pin to identify failing chips</a:t>
            </a:r>
          </a:p>
          <a:p>
            <a:pPr lvl="1"/>
            <a:r>
              <a:rPr lang="en-US" dirty="0" smtClean="0"/>
              <a:t>Scan chain can be monitored for debug purposes.</a:t>
            </a:r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7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Scan configuration allowed up to 40% reduction in test patterns required. </a:t>
            </a:r>
          </a:p>
          <a:p>
            <a:r>
              <a:rPr lang="en-US" dirty="0" smtClean="0"/>
              <a:t>53% reduction in test times (excluding burn-in)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0464" y="3391382"/>
            <a:ext cx="4824014" cy="1533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6"/>
          <p:cNvSpPr txBox="1"/>
          <p:nvPr/>
        </p:nvSpPr>
        <p:spPr>
          <a:xfrm>
            <a:off x="3652061" y="5639515"/>
            <a:ext cx="2418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[1] </a:t>
            </a:r>
            <a:r>
              <a:rPr lang="en-US" dirty="0" err="1" smtClean="0"/>
              <a:t>Nikila</a:t>
            </a:r>
            <a:r>
              <a:rPr lang="en-US" dirty="0" smtClean="0"/>
              <a:t> K., ITC 2003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0328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467600" cy="499737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On page 775, the authors claim that scan chain balancing improves the test pattern efficiency - why?</a:t>
            </a:r>
          </a:p>
          <a:p>
            <a:r>
              <a:rPr lang="en-US" dirty="0"/>
              <a:t>Does the data in table 1 match the explanations in the text?</a:t>
            </a:r>
          </a:p>
          <a:p>
            <a:r>
              <a:rPr lang="en-US" dirty="0"/>
              <a:t>How are the mixed signal tests applied? and checked?</a:t>
            </a:r>
          </a:p>
          <a:p>
            <a:r>
              <a:rPr lang="en-US" dirty="0"/>
              <a:t>How do they measure the fault coverage in their tests? </a:t>
            </a:r>
          </a:p>
          <a:p>
            <a:r>
              <a:rPr lang="en-US" dirty="0" smtClean="0"/>
              <a:t>What </a:t>
            </a:r>
            <a:r>
              <a:rPr lang="en-US" dirty="0"/>
              <a:t>are the novel ideas presented in this paper</a:t>
            </a:r>
            <a:r>
              <a:rPr lang="en-US" dirty="0" smtClean="0"/>
              <a:t>?</a:t>
            </a:r>
          </a:p>
          <a:p>
            <a:r>
              <a:rPr lang="en-US" dirty="0" smtClean="0"/>
              <a:t>What </a:t>
            </a:r>
            <a:r>
              <a:rPr lang="en-US" dirty="0"/>
              <a:t>type of tests can we adopt from this paper to apply to the </a:t>
            </a:r>
            <a:r>
              <a:rPr lang="en-US" dirty="0" err="1"/>
              <a:t>SoCs</a:t>
            </a:r>
            <a:r>
              <a:rPr lang="en-US" dirty="0"/>
              <a:t> we build</a:t>
            </a:r>
            <a:r>
              <a:rPr lang="en-US" dirty="0" smtClean="0"/>
              <a:t>?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576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Papers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30014" y="1600199"/>
            <a:ext cx="7798676" cy="4821622"/>
          </a:xfrm>
        </p:spPr>
        <p:txBody>
          <a:bodyPr>
            <a:normAutofit/>
          </a:bodyPr>
          <a:lstStyle/>
          <a:p>
            <a:r>
              <a:rPr lang="en-US" sz="1600" dirty="0" smtClean="0"/>
              <a:t>[1</a:t>
            </a:r>
            <a:r>
              <a:rPr lang="en-US" sz="1600" dirty="0" smtClean="0"/>
              <a:t>]</a:t>
            </a:r>
            <a:r>
              <a:rPr lang="en-US" sz="1600" dirty="0"/>
              <a:t> </a:t>
            </a:r>
            <a:r>
              <a:rPr lang="en-US" sz="1600" dirty="0" smtClean="0"/>
              <a:t> </a:t>
            </a:r>
            <a:r>
              <a:rPr lang="en-US" sz="1600" dirty="0" err="1" smtClean="0"/>
              <a:t>Nikila</a:t>
            </a:r>
            <a:r>
              <a:rPr lang="en-US" sz="1600" dirty="0"/>
              <a:t>, K.; </a:t>
            </a:r>
            <a:r>
              <a:rPr lang="en-US" sz="1600" dirty="0" err="1"/>
              <a:t>Parekhji</a:t>
            </a:r>
            <a:r>
              <a:rPr lang="en-US" sz="1600" dirty="0"/>
              <a:t>, R.A., "DFT for test </a:t>
            </a:r>
            <a:r>
              <a:rPr lang="en-US" sz="1600" dirty="0" err="1"/>
              <a:t>optimisations</a:t>
            </a:r>
            <a:r>
              <a:rPr lang="en-US" sz="1600" dirty="0"/>
              <a:t> in a complex mixed-signal SOC - case study on TI's TNETD7300 ADSL modem device," Test Conference, 2004. Proceedings. ITC 2004. International , vol., no., pp.773,782, 26-28 Oct. 2004</a:t>
            </a:r>
            <a:r>
              <a:rPr lang="en-US" sz="1600" dirty="0" smtClean="0"/>
              <a:t> </a:t>
            </a:r>
            <a:endParaRPr lang="en-US" sz="1600" dirty="0" smtClean="0"/>
          </a:p>
          <a:p>
            <a:r>
              <a:rPr lang="en-US" sz="1600" dirty="0" smtClean="0"/>
              <a:t>[2] </a:t>
            </a:r>
            <a:r>
              <a:rPr lang="en-US" sz="1600" dirty="0" err="1"/>
              <a:t>Marinissen</a:t>
            </a:r>
            <a:r>
              <a:rPr lang="en-US" sz="1600" dirty="0"/>
              <a:t>, E.J.; </a:t>
            </a:r>
            <a:r>
              <a:rPr lang="en-US" sz="1600" dirty="0" err="1"/>
              <a:t>Zorian</a:t>
            </a:r>
            <a:r>
              <a:rPr lang="en-US" sz="1600" dirty="0"/>
              <a:t>, Y.; </a:t>
            </a:r>
            <a:r>
              <a:rPr lang="en-US" sz="1600" dirty="0" err="1"/>
              <a:t>Kapur</a:t>
            </a:r>
            <a:r>
              <a:rPr lang="en-US" sz="1600" dirty="0"/>
              <a:t>, R.; Taylor, T.; </a:t>
            </a:r>
            <a:r>
              <a:rPr lang="en-US" sz="1600" dirty="0" err="1"/>
              <a:t>Whetsel</a:t>
            </a:r>
            <a:r>
              <a:rPr lang="en-US" sz="1600" dirty="0"/>
              <a:t>, L., "Towards a standard for embedded core test: an example," Test Conference, 1999. Proceedings. International , vol., no., pp.616,627, 1999</a:t>
            </a:r>
            <a:endParaRPr lang="en-US" sz="1600" dirty="0" smtClean="0"/>
          </a:p>
          <a:p>
            <a:r>
              <a:rPr lang="en-US" sz="1600" dirty="0" smtClean="0"/>
              <a:t>[3] </a:t>
            </a:r>
            <a:r>
              <a:rPr lang="en-US" sz="1600" dirty="0"/>
              <a:t>McLaurin, T.L.; Frederick, F.; </a:t>
            </a:r>
            <a:r>
              <a:rPr lang="en-US" sz="1600" dirty="0" err="1"/>
              <a:t>Slobodnik</a:t>
            </a:r>
            <a:r>
              <a:rPr lang="en-US" sz="1600" dirty="0"/>
              <a:t>, R., "The testability features of the ARM1026EJ microprocessor core," Test Conference, 2003. Proceedings. ITC 2003. International , vol.1, no., pp.773,782, Sept. 30-Oct. 2, 2003</a:t>
            </a:r>
            <a:endParaRPr lang="en-US" sz="1600" dirty="0" smtClean="0"/>
          </a:p>
          <a:p>
            <a:r>
              <a:rPr lang="en-US" sz="1600" dirty="0" smtClean="0"/>
              <a:t>[4] </a:t>
            </a:r>
            <a:r>
              <a:rPr lang="en-US" sz="1600" dirty="0"/>
              <a:t>van </a:t>
            </a:r>
            <a:r>
              <a:rPr lang="en-US" sz="1600" dirty="0" err="1"/>
              <a:t>Rootselaar</a:t>
            </a:r>
            <a:r>
              <a:rPr lang="en-US" sz="1600" dirty="0"/>
              <a:t>, G.J.; </a:t>
            </a:r>
            <a:r>
              <a:rPr lang="en-US" sz="1600" dirty="0" err="1"/>
              <a:t>Vermeulen</a:t>
            </a:r>
            <a:r>
              <a:rPr lang="en-US" sz="1600" dirty="0"/>
              <a:t>, B., "Silicon debug: scan chains alone are not enough," Test Conference, 1999. Proceedings. International , vol., no., pp.892,902, 1999</a:t>
            </a:r>
            <a:endParaRPr lang="en-US" sz="1600" dirty="0" smtClean="0"/>
          </a:p>
          <a:p>
            <a:r>
              <a:rPr lang="en-US" sz="1600" dirty="0" smtClean="0"/>
              <a:t>[5] </a:t>
            </a:r>
            <a:r>
              <a:rPr lang="en-US" sz="1600" dirty="0"/>
              <a:t>Gallagher, P.; </a:t>
            </a:r>
            <a:r>
              <a:rPr lang="en-US" sz="1600" dirty="0" err="1"/>
              <a:t>Chickermane</a:t>
            </a:r>
            <a:r>
              <a:rPr lang="en-US" sz="1600" dirty="0"/>
              <a:t>, V.; </a:t>
            </a:r>
            <a:r>
              <a:rPr lang="en-US" sz="1600" dirty="0" err="1"/>
              <a:t>Gregor</a:t>
            </a:r>
            <a:r>
              <a:rPr lang="en-US" sz="1600" dirty="0"/>
              <a:t>, S.; Pierre, T.S., "A building block BIST methodology for SOC designs: a case study," Test Conference, 2001. Proceedings. International , vol., no., pp.111,120, </a:t>
            </a:r>
            <a:r>
              <a:rPr lang="en-US" sz="1600" dirty="0" smtClean="0"/>
              <a:t>2001</a:t>
            </a:r>
          </a:p>
          <a:p>
            <a:r>
              <a:rPr lang="en-US" sz="1600" dirty="0" smtClean="0"/>
              <a:t>[6] </a:t>
            </a:r>
            <a:r>
              <a:rPr lang="en-US" sz="1600" dirty="0"/>
              <a:t>Yanqing Zhang; Fan Zhang; </a:t>
            </a:r>
            <a:r>
              <a:rPr lang="en-US" sz="1600" dirty="0" err="1"/>
              <a:t>Shakhsheer</a:t>
            </a:r>
            <a:r>
              <a:rPr lang="en-US" sz="1600" dirty="0"/>
              <a:t>, Y.; Silver, J.D.; </a:t>
            </a:r>
            <a:r>
              <a:rPr lang="en-US" sz="1600" dirty="0" err="1"/>
              <a:t>Klinefelter</a:t>
            </a:r>
            <a:r>
              <a:rPr lang="en-US" sz="1600" dirty="0"/>
              <a:t>, A.; </a:t>
            </a:r>
            <a:r>
              <a:rPr lang="en-US" sz="1600" dirty="0" err="1"/>
              <a:t>Nagaraju</a:t>
            </a:r>
            <a:r>
              <a:rPr lang="en-US" sz="1600" dirty="0"/>
              <a:t>, M.; </a:t>
            </a:r>
            <a:r>
              <a:rPr lang="en-US" sz="1600" dirty="0" err="1"/>
              <a:t>Boley</a:t>
            </a:r>
            <a:r>
              <a:rPr lang="en-US" sz="1600" dirty="0"/>
              <a:t>, J.; Pandey, J.; </a:t>
            </a:r>
            <a:r>
              <a:rPr lang="en-US" sz="1600" dirty="0" err="1"/>
              <a:t>Shrivastava</a:t>
            </a:r>
            <a:r>
              <a:rPr lang="en-US" sz="1600" dirty="0"/>
              <a:t>, A.; Carlson, E.J.; Wood, A.; Calhoun, B.H.; Otis, B.P., "A </a:t>
            </a:r>
            <a:r>
              <a:rPr lang="en-US" sz="1600" dirty="0" err="1"/>
              <a:t>Batteryless</a:t>
            </a:r>
            <a:r>
              <a:rPr lang="en-US" sz="1600" dirty="0"/>
              <a:t> 19</a:t>
            </a:r>
            <a:r>
              <a:rPr lang="en-US" sz="1600" dirty="0"/>
              <a:t> </a:t>
            </a:r>
            <a:r>
              <a:rPr lang="en-US" sz="1600" dirty="0"/>
              <a:t>W MICS/ISM-Band Energy Harvesting Body Sensor Node </a:t>
            </a:r>
            <a:r>
              <a:rPr lang="en-US" sz="1600" dirty="0" err="1"/>
              <a:t>SoC</a:t>
            </a:r>
            <a:r>
              <a:rPr lang="en-US" sz="1600" dirty="0"/>
              <a:t> for </a:t>
            </a:r>
            <a:r>
              <a:rPr lang="en-US" sz="1600" dirty="0" err="1"/>
              <a:t>ExG</a:t>
            </a:r>
            <a:r>
              <a:rPr lang="en-US" sz="1600" dirty="0"/>
              <a:t> Applications," </a:t>
            </a:r>
            <a:r>
              <a:rPr lang="en-US" sz="1600" i="1" dirty="0"/>
              <a:t>Solid-State Circuits, IEEE Journal of</a:t>
            </a:r>
            <a:r>
              <a:rPr lang="en-US" sz="1600" dirty="0"/>
              <a:t> , vol.48, no.1, pp.199,213, Jan. 2013</a:t>
            </a:r>
            <a:endParaRPr lang="en-US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C037FA-BCBC-49B3-86A4-1FB658F4CA97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85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 was looking for: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00668" y="1588625"/>
            <a:ext cx="4670385" cy="142079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How can we improve and speed up the testing of mixed signal </a:t>
            </a:r>
            <a:r>
              <a:rPr lang="en-US" dirty="0" err="1" smtClean="0"/>
              <a:t>SoC</a:t>
            </a:r>
            <a:r>
              <a:rPr lang="en-US" dirty="0" smtClean="0"/>
              <a:t>?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77"/>
          <a:stretch/>
        </p:blipFill>
        <p:spPr bwMode="auto">
          <a:xfrm>
            <a:off x="3552303" y="3163207"/>
            <a:ext cx="5591697" cy="2297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965" y="1632857"/>
            <a:ext cx="2288440" cy="3060700"/>
          </a:xfrm>
          <a:prstGeom prst="rect">
            <a:avLst/>
          </a:prstGeom>
        </p:spPr>
      </p:pic>
      <p:sp>
        <p:nvSpPr>
          <p:cNvPr id="8" name="TextBox 6"/>
          <p:cNvSpPr txBox="1"/>
          <p:nvPr/>
        </p:nvSpPr>
        <p:spPr>
          <a:xfrm>
            <a:off x="1133692" y="4623044"/>
            <a:ext cx="24186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u="sng" dirty="0" smtClean="0"/>
              <a:t>Source</a:t>
            </a:r>
            <a:r>
              <a:rPr lang="en-US" dirty="0" smtClean="0"/>
              <a:t>: UVA Center for wireless health</a:t>
            </a:r>
            <a:endParaRPr lang="en-US" dirty="0"/>
          </a:p>
        </p:txBody>
      </p:sp>
      <p:sp>
        <p:nvSpPr>
          <p:cNvPr id="9" name="TextBox 6"/>
          <p:cNvSpPr txBox="1"/>
          <p:nvPr/>
        </p:nvSpPr>
        <p:spPr>
          <a:xfrm>
            <a:off x="5441404" y="5585672"/>
            <a:ext cx="2418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[6] Y. Zhang , JSSC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58366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Glossary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SOC: System on Chip </a:t>
            </a:r>
          </a:p>
          <a:p>
            <a:r>
              <a:rPr lang="en-US" dirty="0" smtClean="0"/>
              <a:t>DFT: Design for test</a:t>
            </a:r>
          </a:p>
          <a:p>
            <a:r>
              <a:rPr lang="en-US" dirty="0" smtClean="0"/>
              <a:t>BIST: Built in self test</a:t>
            </a:r>
          </a:p>
          <a:p>
            <a:r>
              <a:rPr lang="en-US" dirty="0" smtClean="0"/>
              <a:t>VLCT: Very Low Cost Tester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5639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Paper </a:t>
            </a:r>
            <a:r>
              <a:rPr lang="en-US" dirty="0" smtClean="0"/>
              <a:t>Map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Content Placeholder 5"/>
          <p:cNvSpPr>
            <a:spLocks noGrp="1"/>
          </p:cNvSpPr>
          <p:nvPr>
            <p:ph idx="1"/>
          </p:nvPr>
        </p:nvSpPr>
        <p:spPr>
          <a:xfrm>
            <a:off x="1030014" y="1600199"/>
            <a:ext cx="7798676" cy="1723914"/>
          </a:xfrm>
        </p:spPr>
        <p:txBody>
          <a:bodyPr>
            <a:normAutofit fontScale="85000" lnSpcReduction="10000"/>
          </a:bodyPr>
          <a:lstStyle/>
          <a:p>
            <a:r>
              <a:rPr lang="en-US" sz="1600" dirty="0"/>
              <a:t>[1]  </a:t>
            </a:r>
            <a:r>
              <a:rPr lang="en-US" sz="1600" dirty="0" err="1"/>
              <a:t>Nikila</a:t>
            </a:r>
            <a:r>
              <a:rPr lang="en-US" sz="1600" dirty="0"/>
              <a:t>, K.; </a:t>
            </a:r>
            <a:r>
              <a:rPr lang="en-US" sz="1600" dirty="0" err="1"/>
              <a:t>Parekhji</a:t>
            </a:r>
            <a:r>
              <a:rPr lang="en-US" sz="1600" dirty="0"/>
              <a:t>, R.A</a:t>
            </a:r>
            <a:r>
              <a:rPr lang="en-US" sz="1600" dirty="0" smtClean="0"/>
              <a:t>.,</a:t>
            </a:r>
            <a:r>
              <a:rPr lang="en-US" sz="1600" dirty="0"/>
              <a:t> "DFT for test </a:t>
            </a:r>
            <a:r>
              <a:rPr lang="en-US" sz="1600" dirty="0" err="1"/>
              <a:t>optimisations</a:t>
            </a:r>
            <a:r>
              <a:rPr lang="en-US" sz="1600" dirty="0"/>
              <a:t> in a complex mixed-signal SOC - case study on TI's TNETD7300 ADSL modem device</a:t>
            </a:r>
            <a:r>
              <a:rPr lang="en-US" sz="1600" dirty="0" smtClean="0"/>
              <a:t>,“  ITC </a:t>
            </a:r>
            <a:r>
              <a:rPr lang="en-US" sz="1600" dirty="0"/>
              <a:t>2004. </a:t>
            </a:r>
            <a:endParaRPr lang="en-US" sz="1600" dirty="0" smtClean="0"/>
          </a:p>
          <a:p>
            <a:r>
              <a:rPr lang="en-US" sz="1600" dirty="0" smtClean="0"/>
              <a:t>[</a:t>
            </a:r>
            <a:r>
              <a:rPr lang="en-US" sz="1600" dirty="0"/>
              <a:t>2] </a:t>
            </a:r>
            <a:r>
              <a:rPr lang="en-US" sz="1600" dirty="0" err="1"/>
              <a:t>Marinissen</a:t>
            </a:r>
            <a:r>
              <a:rPr lang="en-US" sz="1600" dirty="0"/>
              <a:t>, E.J.; </a:t>
            </a:r>
            <a:r>
              <a:rPr lang="en-US" sz="1600" dirty="0" smtClean="0"/>
              <a:t>…"</a:t>
            </a:r>
            <a:r>
              <a:rPr lang="en-US" sz="1600" dirty="0"/>
              <a:t>Towards a standard for embedded core test: an </a:t>
            </a:r>
            <a:r>
              <a:rPr lang="en-US" sz="1600" dirty="0" smtClean="0"/>
              <a:t>example.” ITC 1999</a:t>
            </a:r>
            <a:endParaRPr lang="en-US" sz="1600" dirty="0"/>
          </a:p>
          <a:p>
            <a:r>
              <a:rPr lang="en-US" sz="1600" dirty="0"/>
              <a:t>[3] McLaurin, T.L.; </a:t>
            </a:r>
            <a:r>
              <a:rPr lang="en-US" sz="1600" dirty="0" smtClean="0"/>
              <a:t>…"</a:t>
            </a:r>
            <a:r>
              <a:rPr lang="en-US" sz="1600" dirty="0"/>
              <a:t>The testability features of the ARM1026EJ microprocessor core," </a:t>
            </a:r>
            <a:r>
              <a:rPr lang="en-US" sz="1600" dirty="0" smtClean="0"/>
              <a:t>ITC 2003</a:t>
            </a:r>
            <a:r>
              <a:rPr lang="en-US" sz="1600" dirty="0"/>
              <a:t>. </a:t>
            </a:r>
            <a:endParaRPr lang="en-US" sz="1600" dirty="0" smtClean="0"/>
          </a:p>
          <a:p>
            <a:r>
              <a:rPr lang="en-US" sz="1600" dirty="0" smtClean="0"/>
              <a:t>[</a:t>
            </a:r>
            <a:r>
              <a:rPr lang="en-US" sz="1600" dirty="0"/>
              <a:t>4] van </a:t>
            </a:r>
            <a:r>
              <a:rPr lang="en-US" sz="1600" dirty="0" err="1"/>
              <a:t>Rootselaar</a:t>
            </a:r>
            <a:r>
              <a:rPr lang="en-US" sz="1600" dirty="0"/>
              <a:t>, G.J.; </a:t>
            </a:r>
            <a:r>
              <a:rPr lang="en-US" sz="1600" dirty="0" err="1"/>
              <a:t>Vermeulen</a:t>
            </a:r>
            <a:r>
              <a:rPr lang="en-US" sz="1600" dirty="0"/>
              <a:t>, B., "Silicon debug: scan chains alone are not enough," </a:t>
            </a:r>
            <a:r>
              <a:rPr lang="en-US" sz="1600" dirty="0" smtClean="0"/>
              <a:t>ITC 1999.</a:t>
            </a:r>
          </a:p>
          <a:p>
            <a:r>
              <a:rPr lang="en-US" sz="1600" dirty="0" smtClean="0"/>
              <a:t>[</a:t>
            </a:r>
            <a:r>
              <a:rPr lang="en-US" sz="1600" dirty="0"/>
              <a:t>5] Gallagher, P.; </a:t>
            </a:r>
            <a:r>
              <a:rPr lang="en-US" sz="1600" dirty="0" smtClean="0"/>
              <a:t>…"</a:t>
            </a:r>
            <a:r>
              <a:rPr lang="en-US" sz="1600" dirty="0"/>
              <a:t>A building block BIST methodology for SOC designs: a case study," </a:t>
            </a:r>
            <a:r>
              <a:rPr lang="en-US" sz="1600" dirty="0" smtClean="0"/>
              <a:t>ITC 2001.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1839553" y="5873681"/>
            <a:ext cx="5776857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[1] </a:t>
            </a:r>
            <a:r>
              <a:rPr lang="en-US" dirty="0" smtClean="0"/>
              <a:t>and </a:t>
            </a:r>
            <a:r>
              <a:rPr lang="en-US" dirty="0" smtClean="0"/>
              <a:t>[3] </a:t>
            </a:r>
            <a:r>
              <a:rPr lang="en-US" dirty="0" smtClean="0"/>
              <a:t>are </a:t>
            </a:r>
            <a:r>
              <a:rPr lang="en-US" dirty="0" smtClean="0"/>
              <a:t>testability features on specific </a:t>
            </a:r>
            <a:r>
              <a:rPr lang="en-US" dirty="0" err="1" smtClean="0"/>
              <a:t>SoCs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39553" y="4347888"/>
            <a:ext cx="1654886" cy="92333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[5] gives a BIST Methodology for </a:t>
            </a:r>
            <a:r>
              <a:rPr lang="en-US" dirty="0" err="1" smtClean="0"/>
              <a:t>SoC</a:t>
            </a:r>
            <a:r>
              <a:rPr lang="en-US" dirty="0" smtClean="0"/>
              <a:t> design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839554" y="3338462"/>
            <a:ext cx="3065930" cy="64633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[</a:t>
            </a:r>
            <a:r>
              <a:rPr lang="en-US" dirty="0" smtClean="0"/>
              <a:t>2] is a description of a test standard for embedded cores.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208490" y="3338461"/>
            <a:ext cx="3065930" cy="92333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[4] focuses more on debugging errors than manufacturing tests.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2463497" y="5271252"/>
            <a:ext cx="0" cy="591670"/>
          </a:xfrm>
          <a:custGeom>
            <a:avLst/>
            <a:gdLst>
              <a:gd name="connsiteX0" fmla="*/ 0 w 0"/>
              <a:gd name="connsiteY0" fmla="*/ 591670 h 591670"/>
              <a:gd name="connsiteX1" fmla="*/ 0 w 0"/>
              <a:gd name="connsiteY1" fmla="*/ 0 h 591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591670">
                <a:moveTo>
                  <a:pt x="0" y="591670"/>
                </a:moveTo>
                <a:lnTo>
                  <a:pt x="0" y="0"/>
                </a:ln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2452740" y="3980334"/>
            <a:ext cx="0" cy="376518"/>
          </a:xfrm>
          <a:custGeom>
            <a:avLst/>
            <a:gdLst>
              <a:gd name="connsiteX0" fmla="*/ 0 w 0"/>
              <a:gd name="connsiteY0" fmla="*/ 376518 h 376518"/>
              <a:gd name="connsiteX1" fmla="*/ 0 w 0"/>
              <a:gd name="connsiteY1" fmla="*/ 0 h 376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376518">
                <a:moveTo>
                  <a:pt x="0" y="376518"/>
                </a:moveTo>
                <a:lnTo>
                  <a:pt x="0" y="0"/>
                </a:ln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5984831" y="4261791"/>
            <a:ext cx="45719" cy="1601130"/>
          </a:xfrm>
          <a:custGeom>
            <a:avLst/>
            <a:gdLst>
              <a:gd name="connsiteX0" fmla="*/ 0 w 0"/>
              <a:gd name="connsiteY0" fmla="*/ 591670 h 591670"/>
              <a:gd name="connsiteX1" fmla="*/ 0 w 0"/>
              <a:gd name="connsiteY1" fmla="*/ 0 h 591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591670">
                <a:moveTo>
                  <a:pt x="0" y="591670"/>
                </a:moveTo>
                <a:lnTo>
                  <a:pt x="0" y="0"/>
                </a:ln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517286" y="5305477"/>
            <a:ext cx="13447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One step up is a methodology.</a:t>
            </a:r>
            <a:endParaRPr lang="en-US" sz="14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6030550" y="5307270"/>
            <a:ext cx="22438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Alternative approach:</a:t>
            </a:r>
            <a:br>
              <a:rPr lang="en-US" sz="1400" i="1" dirty="0" smtClean="0"/>
            </a:br>
            <a:r>
              <a:rPr lang="en-US" sz="1400" i="1" dirty="0" smtClean="0"/>
              <a:t>debug structures.</a:t>
            </a:r>
            <a:endParaRPr lang="en-US" sz="1400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2517285" y="4010054"/>
            <a:ext cx="25280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A standard for </a:t>
            </a:r>
            <a:r>
              <a:rPr lang="en-US" sz="1400" i="1" dirty="0" err="1" smtClean="0"/>
              <a:t>SoC</a:t>
            </a:r>
            <a:r>
              <a:rPr lang="en-US" sz="1400" i="1" dirty="0" smtClean="0"/>
              <a:t> testing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3866497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Briefly Papers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[2] described the P1500 standard for embedded core testing – Mainly defines wrappers around the core and a test language. </a:t>
            </a:r>
          </a:p>
          <a:p>
            <a:r>
              <a:rPr lang="en-US" dirty="0" smtClean="0"/>
              <a:t>[3] described the testing of an ARM chip (only has PLL as analog block) </a:t>
            </a:r>
          </a:p>
          <a:p>
            <a:r>
              <a:rPr lang="en-US" dirty="0" smtClean="0"/>
              <a:t>[4] described the need for additional structures (other than scan) to enable debug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3701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BIST Methodology [5]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8231" y="1709377"/>
            <a:ext cx="5076825" cy="429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6"/>
          <p:cNvSpPr txBox="1"/>
          <p:nvPr/>
        </p:nvSpPr>
        <p:spPr>
          <a:xfrm>
            <a:off x="3490016" y="6005152"/>
            <a:ext cx="2673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[5] P. Gallagher, ITC 2001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98949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Chosen Paper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0224" y="2025569"/>
            <a:ext cx="5563068" cy="3941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2858948" y="2546430"/>
            <a:ext cx="1585732" cy="2662178"/>
          </a:xfrm>
          <a:prstGeom prst="ellipse">
            <a:avLst/>
          </a:pr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010607" y="3362328"/>
            <a:ext cx="12927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Analog Subsystem</a:t>
            </a:r>
            <a:endParaRPr lang="en-US" dirty="0"/>
          </a:p>
        </p:txBody>
      </p:sp>
      <p:cxnSp>
        <p:nvCxnSpPr>
          <p:cNvPr id="8" name="Straight Arrow Connector 7"/>
          <p:cNvCxnSpPr>
            <a:endCxn id="5" idx="2"/>
          </p:cNvCxnSpPr>
          <p:nvPr/>
        </p:nvCxnSpPr>
        <p:spPr>
          <a:xfrm>
            <a:off x="1909823" y="3685493"/>
            <a:ext cx="949125" cy="192026"/>
          </a:xfrm>
          <a:prstGeom prst="straightConnector1">
            <a:avLst/>
          </a:prstGeom>
          <a:ln>
            <a:solidFill>
              <a:srgbClr val="0F02B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 rot="5400000">
            <a:off x="3914174" y="4257554"/>
            <a:ext cx="1061012" cy="2662178"/>
          </a:xfrm>
          <a:prstGeom prst="ellipse">
            <a:avLst/>
          </a:pr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4444680" y="6119149"/>
            <a:ext cx="0" cy="258502"/>
          </a:xfrm>
          <a:prstGeom prst="straightConnector1">
            <a:avLst/>
          </a:prstGeom>
          <a:ln>
            <a:solidFill>
              <a:srgbClr val="0F02B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651814" y="6342202"/>
            <a:ext cx="1741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DSL subsystem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4444679" y="2222338"/>
            <a:ext cx="1331089" cy="1786321"/>
          </a:xfrm>
          <a:prstGeom prst="ellipse">
            <a:avLst/>
          </a:pr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4404168" y="1656237"/>
            <a:ext cx="1741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DSP subsystem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5110223" y="1958579"/>
            <a:ext cx="0" cy="263759"/>
          </a:xfrm>
          <a:prstGeom prst="straightConnector1">
            <a:avLst/>
          </a:prstGeom>
          <a:ln>
            <a:solidFill>
              <a:srgbClr val="0F02B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 rot="5400000">
            <a:off x="7503136" y="3039163"/>
            <a:ext cx="17419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Networking subsystem</a:t>
            </a:r>
            <a:endParaRPr lang="en-US" dirty="0"/>
          </a:p>
        </p:txBody>
      </p:sp>
      <p:sp>
        <p:nvSpPr>
          <p:cNvPr id="22" name="TextBox 6"/>
          <p:cNvSpPr txBox="1"/>
          <p:nvPr/>
        </p:nvSpPr>
        <p:spPr>
          <a:xfrm>
            <a:off x="6054862" y="6157536"/>
            <a:ext cx="2418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[1] </a:t>
            </a:r>
            <a:r>
              <a:rPr lang="en-US" dirty="0" err="1" smtClean="0"/>
              <a:t>Nikila</a:t>
            </a:r>
            <a:r>
              <a:rPr lang="en-US" dirty="0" smtClean="0"/>
              <a:t> K., ITC 2003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81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4155133" y="31824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Requirements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155133" y="94577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Specification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155133" y="157330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Architecture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155133" y="220083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Logic / Circuits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155133" y="2828364"/>
            <a:ext cx="1228165" cy="457200"/>
          </a:xfrm>
          <a:prstGeom prst="roundRect">
            <a:avLst/>
          </a:prstGeom>
          <a:noFill/>
          <a:ln w="38100">
            <a:solidFill>
              <a:srgbClr val="E21C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Physical Design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4155133" y="345589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Fabrication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155133" y="408342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Manufacturing Test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155133" y="471095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Packaging Test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155133" y="533848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PCB Test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4155133" y="5966011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System Test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5777745" y="1573303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PCB Architecture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5777745" y="2200833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PCB Circuits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5777745" y="2828363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PCB Physical Design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5777745" y="3455894"/>
            <a:ext cx="1228165" cy="457200"/>
          </a:xfrm>
          <a:prstGeom prst="roundRect">
            <a:avLst/>
          </a:prstGeom>
          <a:noFill/>
          <a:ln w="38100">
            <a:solidFill>
              <a:srgbClr val="0F02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F02B6"/>
                </a:solidFill>
              </a:rPr>
              <a:t>PCB Fabrication</a:t>
            </a:r>
            <a:endParaRPr lang="en-US" sz="1200" dirty="0">
              <a:solidFill>
                <a:srgbClr val="0F02B6"/>
              </a:solidFill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4751290" y="766481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4751290" y="140297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4751290" y="203050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4751290" y="2666997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4769215" y="3285563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4769215" y="3922056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4769215" y="454062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4769215" y="5177117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4769215" y="5795681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6346998" y="203050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6346998" y="2658034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6346998" y="3294527"/>
            <a:ext cx="0" cy="170330"/>
          </a:xfrm>
          <a:custGeom>
            <a:avLst/>
            <a:gdLst>
              <a:gd name="connsiteX0" fmla="*/ 0 w 0"/>
              <a:gd name="connsiteY0" fmla="*/ 0 h 170330"/>
              <a:gd name="connsiteX1" fmla="*/ 0 w 0"/>
              <a:gd name="connsiteY1" fmla="*/ 170330 h 17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0330">
                <a:moveTo>
                  <a:pt x="0" y="0"/>
                </a:moveTo>
                <a:lnTo>
                  <a:pt x="0" y="17033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5342965" y="3922058"/>
            <a:ext cx="1039905" cy="1416423"/>
          </a:xfrm>
          <a:custGeom>
            <a:avLst/>
            <a:gdLst>
              <a:gd name="connsiteX0" fmla="*/ 1039905 w 1039905"/>
              <a:gd name="connsiteY0" fmla="*/ 0 h 1416423"/>
              <a:gd name="connsiteX1" fmla="*/ 1039905 w 1039905"/>
              <a:gd name="connsiteY1" fmla="*/ 824753 h 1416423"/>
              <a:gd name="connsiteX2" fmla="*/ 0 w 1039905"/>
              <a:gd name="connsiteY2" fmla="*/ 1416423 h 1416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39905" h="1416423">
                <a:moveTo>
                  <a:pt x="1039905" y="0"/>
                </a:moveTo>
                <a:lnTo>
                  <a:pt x="1039905" y="824753"/>
                </a:lnTo>
                <a:lnTo>
                  <a:pt x="0" y="1416423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ed Rectangle 35"/>
          <p:cNvSpPr/>
          <p:nvPr/>
        </p:nvSpPr>
        <p:spPr>
          <a:xfrm>
            <a:off x="4034117" y="1488139"/>
            <a:ext cx="3065929" cy="2519082"/>
          </a:xfrm>
          <a:prstGeom prst="roundRect">
            <a:avLst>
              <a:gd name="adj" fmla="val 8482"/>
            </a:avLst>
          </a:pr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Rounded Rectangle 36"/>
          <p:cNvSpPr/>
          <p:nvPr/>
        </p:nvSpPr>
        <p:spPr>
          <a:xfrm>
            <a:off x="7100046" y="1851207"/>
            <a:ext cx="1689868" cy="4572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F02B6"/>
                </a:solidFill>
              </a:rPr>
              <a:t>Design and Test Development</a:t>
            </a:r>
            <a:endParaRPr lang="en-US" sz="1600" dirty="0">
              <a:solidFill>
                <a:srgbClr val="0F02B6"/>
              </a:solidFill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2098315" y="309281"/>
            <a:ext cx="1050919" cy="4572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F02B6"/>
                </a:solidFill>
              </a:rPr>
              <a:t>Customer</a:t>
            </a:r>
            <a:endParaRPr lang="en-US" sz="1600" dirty="0">
              <a:solidFill>
                <a:srgbClr val="0F02B6"/>
              </a:solidFill>
            </a:endParaRPr>
          </a:p>
        </p:txBody>
      </p:sp>
      <p:sp>
        <p:nvSpPr>
          <p:cNvPr id="39" name="Freeform 38"/>
          <p:cNvSpPr/>
          <p:nvPr/>
        </p:nvSpPr>
        <p:spPr>
          <a:xfrm>
            <a:off x="3048000" y="103093"/>
            <a:ext cx="1712259" cy="277906"/>
          </a:xfrm>
          <a:custGeom>
            <a:avLst/>
            <a:gdLst>
              <a:gd name="connsiteX0" fmla="*/ 0 w 1712259"/>
              <a:gd name="connsiteY0" fmla="*/ 277906 h 277906"/>
              <a:gd name="connsiteX1" fmla="*/ 860612 w 1712259"/>
              <a:gd name="connsiteY1" fmla="*/ 0 h 277906"/>
              <a:gd name="connsiteX2" fmla="*/ 1559859 w 1712259"/>
              <a:gd name="connsiteY2" fmla="*/ 0 h 277906"/>
              <a:gd name="connsiteX3" fmla="*/ 1712259 w 1712259"/>
              <a:gd name="connsiteY3" fmla="*/ 0 h 277906"/>
              <a:gd name="connsiteX4" fmla="*/ 1712259 w 1712259"/>
              <a:gd name="connsiteY4" fmla="*/ 215153 h 277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12259" h="277906">
                <a:moveTo>
                  <a:pt x="0" y="277906"/>
                </a:moveTo>
                <a:lnTo>
                  <a:pt x="860612" y="0"/>
                </a:lnTo>
                <a:lnTo>
                  <a:pt x="1559859" y="0"/>
                </a:lnTo>
                <a:lnTo>
                  <a:pt x="1712259" y="0"/>
                </a:lnTo>
                <a:lnTo>
                  <a:pt x="1712259" y="215153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2528047" y="784411"/>
            <a:ext cx="2214282" cy="5853953"/>
          </a:xfrm>
          <a:custGeom>
            <a:avLst/>
            <a:gdLst>
              <a:gd name="connsiteX0" fmla="*/ 2214282 w 2214282"/>
              <a:gd name="connsiteY0" fmla="*/ 5638800 h 5853953"/>
              <a:gd name="connsiteX1" fmla="*/ 2214282 w 2214282"/>
              <a:gd name="connsiteY1" fmla="*/ 5853953 h 5853953"/>
              <a:gd name="connsiteX2" fmla="*/ 0 w 2214282"/>
              <a:gd name="connsiteY2" fmla="*/ 5853953 h 5853953"/>
              <a:gd name="connsiteX3" fmla="*/ 0 w 2214282"/>
              <a:gd name="connsiteY3" fmla="*/ 0 h 5853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4282" h="5853953">
                <a:moveTo>
                  <a:pt x="2214282" y="5638800"/>
                </a:moveTo>
                <a:lnTo>
                  <a:pt x="2214282" y="5853953"/>
                </a:lnTo>
                <a:lnTo>
                  <a:pt x="0" y="5853953"/>
                </a:lnTo>
                <a:lnTo>
                  <a:pt x="0" y="0"/>
                </a:lnTo>
              </a:path>
            </a:pathLst>
          </a:custGeom>
          <a:noFill/>
          <a:ln w="28575">
            <a:solidFill>
              <a:srgbClr val="0F02B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>
          <a:xfrm>
            <a:off x="3065929" y="596152"/>
            <a:ext cx="1066800" cy="134937"/>
          </a:xfrm>
          <a:custGeom>
            <a:avLst/>
            <a:gdLst>
              <a:gd name="connsiteX0" fmla="*/ 1066800 w 1066800"/>
              <a:gd name="connsiteY0" fmla="*/ 0 h 134937"/>
              <a:gd name="connsiteX1" fmla="*/ 493059 w 1066800"/>
              <a:gd name="connsiteY1" fmla="*/ 134470 h 134937"/>
              <a:gd name="connsiteX2" fmla="*/ 0 w 1066800"/>
              <a:gd name="connsiteY2" fmla="*/ 35859 h 134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6800" h="134937">
                <a:moveTo>
                  <a:pt x="1066800" y="0"/>
                </a:moveTo>
                <a:cubicBezTo>
                  <a:pt x="868829" y="64247"/>
                  <a:pt x="670859" y="128494"/>
                  <a:pt x="493059" y="134470"/>
                </a:cubicBezTo>
                <a:cubicBezTo>
                  <a:pt x="315259" y="140447"/>
                  <a:pt x="157629" y="88153"/>
                  <a:pt x="0" y="35859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41"/>
          <p:cNvSpPr/>
          <p:nvPr/>
        </p:nvSpPr>
        <p:spPr>
          <a:xfrm>
            <a:off x="3904129" y="721658"/>
            <a:ext cx="228600" cy="450710"/>
          </a:xfrm>
          <a:custGeom>
            <a:avLst/>
            <a:gdLst>
              <a:gd name="connsiteX0" fmla="*/ 645654 w 645654"/>
              <a:gd name="connsiteY0" fmla="*/ 439270 h 450710"/>
              <a:gd name="connsiteX1" fmla="*/ 195 w 645654"/>
              <a:gd name="connsiteY1" fmla="*/ 394447 h 450710"/>
              <a:gd name="connsiteX2" fmla="*/ 591866 w 645654"/>
              <a:gd name="connsiteY2" fmla="*/ 0 h 450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5654" h="450710">
                <a:moveTo>
                  <a:pt x="645654" y="439270"/>
                </a:moveTo>
                <a:cubicBezTo>
                  <a:pt x="327407" y="453464"/>
                  <a:pt x="9160" y="467659"/>
                  <a:pt x="195" y="394447"/>
                </a:cubicBezTo>
                <a:cubicBezTo>
                  <a:pt x="-8770" y="321235"/>
                  <a:pt x="291548" y="160617"/>
                  <a:pt x="591866" y="0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ounded Rectangle 42"/>
          <p:cNvSpPr/>
          <p:nvPr/>
        </p:nvSpPr>
        <p:spPr>
          <a:xfrm>
            <a:off x="3083858" y="432544"/>
            <a:ext cx="1030942" cy="2286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rgbClr val="0F02B6"/>
                </a:solidFill>
              </a:rPr>
              <a:t>Validate</a:t>
            </a:r>
            <a:endParaRPr lang="en-US" sz="1200" i="1" dirty="0">
              <a:solidFill>
                <a:srgbClr val="0F02B6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3070411" y="856124"/>
            <a:ext cx="1030942" cy="2286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rgbClr val="0F02B6"/>
                </a:solidFill>
              </a:rPr>
              <a:t>Verify</a:t>
            </a:r>
            <a:endParaRPr lang="en-US" sz="1200" i="1" dirty="0">
              <a:solidFill>
                <a:srgbClr val="0F02B6"/>
              </a:solidFill>
            </a:endParaRPr>
          </a:p>
        </p:txBody>
      </p:sp>
      <p:sp>
        <p:nvSpPr>
          <p:cNvPr id="45" name="Freeform 44"/>
          <p:cNvSpPr/>
          <p:nvPr/>
        </p:nvSpPr>
        <p:spPr>
          <a:xfrm>
            <a:off x="3737465" y="1304364"/>
            <a:ext cx="377335" cy="1541929"/>
          </a:xfrm>
          <a:custGeom>
            <a:avLst/>
            <a:gdLst>
              <a:gd name="connsiteX0" fmla="*/ 296653 w 377335"/>
              <a:gd name="connsiteY0" fmla="*/ 1541929 h 1541929"/>
              <a:gd name="connsiteX1" fmla="*/ 817 w 377335"/>
              <a:gd name="connsiteY1" fmla="*/ 717176 h 1541929"/>
              <a:gd name="connsiteX2" fmla="*/ 377335 w 377335"/>
              <a:gd name="connsiteY2" fmla="*/ 0 h 1541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7335" h="1541929">
                <a:moveTo>
                  <a:pt x="296653" y="1541929"/>
                </a:moveTo>
                <a:cubicBezTo>
                  <a:pt x="142011" y="1258046"/>
                  <a:pt x="-12630" y="974164"/>
                  <a:pt x="817" y="717176"/>
                </a:cubicBezTo>
                <a:cubicBezTo>
                  <a:pt x="14264" y="460188"/>
                  <a:pt x="195799" y="230094"/>
                  <a:pt x="377335" y="0"/>
                </a:cubicBezTo>
              </a:path>
            </a:pathLst>
          </a:custGeom>
          <a:noFill/>
          <a:ln w="28575">
            <a:solidFill>
              <a:srgbClr val="E21C1C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ounded Rectangle 45"/>
          <p:cNvSpPr/>
          <p:nvPr/>
        </p:nvSpPr>
        <p:spPr>
          <a:xfrm>
            <a:off x="2706523" y="1958785"/>
            <a:ext cx="1030942" cy="2286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rgbClr val="0F02B6"/>
                </a:solidFill>
              </a:rPr>
              <a:t>Verify</a:t>
            </a:r>
            <a:endParaRPr lang="en-US" sz="1200" i="1" dirty="0">
              <a:solidFill>
                <a:srgbClr val="0F02B6"/>
              </a:solidFill>
            </a:endParaRPr>
          </a:p>
        </p:txBody>
      </p:sp>
      <p:sp>
        <p:nvSpPr>
          <p:cNvPr id="47" name="Freeform 46"/>
          <p:cNvSpPr/>
          <p:nvPr/>
        </p:nvSpPr>
        <p:spPr>
          <a:xfrm>
            <a:off x="3540571" y="1259540"/>
            <a:ext cx="601123" cy="3101788"/>
          </a:xfrm>
          <a:custGeom>
            <a:avLst/>
            <a:gdLst>
              <a:gd name="connsiteX0" fmla="*/ 601123 w 601123"/>
              <a:gd name="connsiteY0" fmla="*/ 3101788 h 3101788"/>
              <a:gd name="connsiteX1" fmla="*/ 488 w 601123"/>
              <a:gd name="connsiteY1" fmla="*/ 1075765 h 3101788"/>
              <a:gd name="connsiteX2" fmla="*/ 520441 w 601123"/>
              <a:gd name="connsiteY2" fmla="*/ 0 h 3101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1123" h="3101788">
                <a:moveTo>
                  <a:pt x="601123" y="3101788"/>
                </a:moveTo>
                <a:cubicBezTo>
                  <a:pt x="307529" y="2347259"/>
                  <a:pt x="13935" y="1592730"/>
                  <a:pt x="488" y="1075765"/>
                </a:cubicBezTo>
                <a:cubicBezTo>
                  <a:pt x="-12959" y="558800"/>
                  <a:pt x="253741" y="279400"/>
                  <a:pt x="520441" y="0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 47"/>
          <p:cNvSpPr/>
          <p:nvPr/>
        </p:nvSpPr>
        <p:spPr>
          <a:xfrm>
            <a:off x="3549350" y="3160058"/>
            <a:ext cx="547520" cy="1129553"/>
          </a:xfrm>
          <a:custGeom>
            <a:avLst/>
            <a:gdLst>
              <a:gd name="connsiteX0" fmla="*/ 547520 w 547520"/>
              <a:gd name="connsiteY0" fmla="*/ 1129553 h 1129553"/>
              <a:gd name="connsiteX1" fmla="*/ 673 w 547520"/>
              <a:gd name="connsiteY1" fmla="*/ 484094 h 1129553"/>
              <a:gd name="connsiteX2" fmla="*/ 457873 w 547520"/>
              <a:gd name="connsiteY2" fmla="*/ 0 h 1129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7520" h="1129553">
                <a:moveTo>
                  <a:pt x="547520" y="1129553"/>
                </a:moveTo>
                <a:cubicBezTo>
                  <a:pt x="281567" y="900953"/>
                  <a:pt x="15614" y="672353"/>
                  <a:pt x="673" y="484094"/>
                </a:cubicBezTo>
                <a:cubicBezTo>
                  <a:pt x="-14268" y="295835"/>
                  <a:pt x="221802" y="147917"/>
                  <a:pt x="457873" y="0"/>
                </a:cubicBezTo>
              </a:path>
            </a:pathLst>
          </a:custGeom>
          <a:noFill/>
          <a:ln w="28575">
            <a:solidFill>
              <a:srgbClr val="E21C1C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ounded Rectangle 48"/>
          <p:cNvSpPr/>
          <p:nvPr/>
        </p:nvSpPr>
        <p:spPr>
          <a:xfrm>
            <a:off x="2706523" y="3451409"/>
            <a:ext cx="1030942" cy="2286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rgbClr val="0F02B6"/>
                </a:solidFill>
              </a:rPr>
              <a:t>Test</a:t>
            </a:r>
            <a:endParaRPr lang="en-US" sz="1200" i="1" dirty="0">
              <a:solidFill>
                <a:srgbClr val="0F02B6"/>
              </a:solidFill>
            </a:endParaRPr>
          </a:p>
        </p:txBody>
      </p:sp>
      <p:sp>
        <p:nvSpPr>
          <p:cNvPr id="50" name="Freeform 49"/>
          <p:cNvSpPr/>
          <p:nvPr/>
        </p:nvSpPr>
        <p:spPr>
          <a:xfrm>
            <a:off x="3505694" y="3608293"/>
            <a:ext cx="644965" cy="1389529"/>
          </a:xfrm>
          <a:custGeom>
            <a:avLst/>
            <a:gdLst>
              <a:gd name="connsiteX0" fmla="*/ 644965 w 644965"/>
              <a:gd name="connsiteY0" fmla="*/ 1389529 h 1389529"/>
              <a:gd name="connsiteX1" fmla="*/ 62259 w 644965"/>
              <a:gd name="connsiteY1" fmla="*/ 582706 h 1389529"/>
              <a:gd name="connsiteX2" fmla="*/ 44329 w 644965"/>
              <a:gd name="connsiteY2" fmla="*/ 0 h 1389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4965" h="1389529">
                <a:moveTo>
                  <a:pt x="644965" y="1389529"/>
                </a:moveTo>
                <a:cubicBezTo>
                  <a:pt x="403665" y="1101911"/>
                  <a:pt x="162365" y="814294"/>
                  <a:pt x="62259" y="582706"/>
                </a:cubicBezTo>
                <a:cubicBezTo>
                  <a:pt x="-37847" y="351118"/>
                  <a:pt x="3241" y="175559"/>
                  <a:pt x="44329" y="0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 51"/>
          <p:cNvSpPr/>
          <p:nvPr/>
        </p:nvSpPr>
        <p:spPr>
          <a:xfrm>
            <a:off x="5378823" y="2774575"/>
            <a:ext cx="1997495" cy="2868706"/>
          </a:xfrm>
          <a:custGeom>
            <a:avLst/>
            <a:gdLst>
              <a:gd name="connsiteX0" fmla="*/ 0 w 1997495"/>
              <a:gd name="connsiteY0" fmla="*/ 2868706 h 2868706"/>
              <a:gd name="connsiteX1" fmla="*/ 1846730 w 1997495"/>
              <a:gd name="connsiteY1" fmla="*/ 1819836 h 2868706"/>
              <a:gd name="connsiteX2" fmla="*/ 1757083 w 1997495"/>
              <a:gd name="connsiteY2" fmla="*/ 0 h 2868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97495" h="2868706">
                <a:moveTo>
                  <a:pt x="0" y="2868706"/>
                </a:moveTo>
                <a:cubicBezTo>
                  <a:pt x="776941" y="2583330"/>
                  <a:pt x="1553883" y="2297954"/>
                  <a:pt x="1846730" y="1819836"/>
                </a:cubicBezTo>
                <a:cubicBezTo>
                  <a:pt x="2139577" y="1341718"/>
                  <a:pt x="1948330" y="670859"/>
                  <a:pt x="1757083" y="0"/>
                </a:cubicBezTo>
              </a:path>
            </a:pathLst>
          </a:custGeom>
          <a:noFill/>
          <a:ln w="28575">
            <a:solidFill>
              <a:srgbClr val="0F02B6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ounded Rectangle 52"/>
          <p:cNvSpPr/>
          <p:nvPr/>
        </p:nvSpPr>
        <p:spPr>
          <a:xfrm>
            <a:off x="6584575" y="4361328"/>
            <a:ext cx="1030942" cy="22860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>
                <a:solidFill>
                  <a:srgbClr val="0F02B6"/>
                </a:solidFill>
              </a:rPr>
              <a:t>Test</a:t>
            </a:r>
            <a:endParaRPr lang="en-US" sz="1200" i="1" dirty="0">
              <a:solidFill>
                <a:srgbClr val="0F02B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4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Meet test quality:</a:t>
            </a:r>
          </a:p>
          <a:p>
            <a:pPr lvl="1"/>
            <a:r>
              <a:rPr lang="en-US" dirty="0" smtClean="0"/>
              <a:t>Stuck-at coverage of 95%</a:t>
            </a:r>
          </a:p>
          <a:p>
            <a:pPr lvl="1"/>
            <a:r>
              <a:rPr lang="en-US" dirty="0" err="1" smtClean="0"/>
              <a:t>Iddq</a:t>
            </a:r>
            <a:r>
              <a:rPr lang="en-US" dirty="0" smtClean="0"/>
              <a:t> coverage of 80% </a:t>
            </a:r>
          </a:p>
          <a:p>
            <a:pPr lvl="1"/>
            <a:r>
              <a:rPr lang="en-US" dirty="0" smtClean="0"/>
              <a:t>Transition fault coverage of  85%</a:t>
            </a:r>
          </a:p>
          <a:p>
            <a:pPr lvl="1"/>
            <a:r>
              <a:rPr lang="en-US" dirty="0" smtClean="0"/>
              <a:t>High coverage of all stress tests</a:t>
            </a:r>
          </a:p>
          <a:p>
            <a:pPr lvl="1"/>
            <a:r>
              <a:rPr lang="en-US" dirty="0" smtClean="0"/>
              <a:t>At-speed testing of all memories</a:t>
            </a:r>
          </a:p>
          <a:p>
            <a:pPr lvl="1"/>
            <a:r>
              <a:rPr lang="en-US" dirty="0" smtClean="0"/>
              <a:t>Design for debug</a:t>
            </a:r>
            <a:endParaRPr lang="en-US" dirty="0" smtClean="0"/>
          </a:p>
          <a:p>
            <a:r>
              <a:rPr lang="en-US" dirty="0" smtClean="0"/>
              <a:t>Reduce test cost:</a:t>
            </a:r>
          </a:p>
          <a:p>
            <a:pPr lvl="1"/>
            <a:r>
              <a:rPr lang="en-US" dirty="0" smtClean="0"/>
              <a:t>Simultaneously test all IP blocks </a:t>
            </a:r>
          </a:p>
          <a:p>
            <a:pPr lvl="1"/>
            <a:r>
              <a:rPr lang="en-US" dirty="0" smtClean="0"/>
              <a:t>Simultaneously test analog and digital modules </a:t>
            </a:r>
          </a:p>
          <a:p>
            <a:pPr lvl="1"/>
            <a:r>
              <a:rPr lang="en-US" dirty="0" smtClean="0"/>
              <a:t>Use high-end and low-end testers 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55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DFT requirements/technique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785904" cy="4419600"/>
          </a:xfrm>
        </p:spPr>
        <p:txBody>
          <a:bodyPr/>
          <a:lstStyle/>
          <a:p>
            <a:r>
              <a:rPr lang="en-US" dirty="0" smtClean="0"/>
              <a:t>Test Modes </a:t>
            </a:r>
          </a:p>
          <a:p>
            <a:pPr lvl="1"/>
            <a:r>
              <a:rPr lang="en-US" dirty="0" smtClean="0"/>
              <a:t>Need to cover all the target faults (stuck-at,  </a:t>
            </a:r>
            <a:r>
              <a:rPr lang="en-US" dirty="0" err="1" smtClean="0"/>
              <a:t>iddq</a:t>
            </a:r>
            <a:r>
              <a:rPr lang="en-US" dirty="0" smtClean="0"/>
              <a:t>, transition and burn in). </a:t>
            </a:r>
          </a:p>
          <a:p>
            <a:pPr lvl="1"/>
            <a:r>
              <a:rPr lang="en-US" dirty="0" smtClean="0"/>
              <a:t>Need to run tests in parallel or serially for debug. </a:t>
            </a:r>
          </a:p>
          <a:p>
            <a:r>
              <a:rPr lang="en-US" dirty="0" smtClean="0"/>
              <a:t>Technique: </a:t>
            </a:r>
          </a:p>
          <a:p>
            <a:pPr lvl="1"/>
            <a:r>
              <a:rPr lang="en-US" dirty="0" smtClean="0"/>
              <a:t>Generated test patters for the different target tests. </a:t>
            </a:r>
          </a:p>
          <a:p>
            <a:pPr lvl="1"/>
            <a:r>
              <a:rPr lang="en-US" dirty="0" smtClean="0"/>
              <a:t>Implemented test parallelism </a:t>
            </a:r>
          </a:p>
          <a:p>
            <a:pPr lvl="1"/>
            <a:r>
              <a:rPr lang="en-US" dirty="0" smtClean="0"/>
              <a:t>Defined test interface pins that could be </a:t>
            </a:r>
            <a:r>
              <a:rPr lang="en-US" dirty="0" err="1" smtClean="0"/>
              <a:t>muxed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Implemented JTAG TAP interface</a:t>
            </a:r>
          </a:p>
          <a:p>
            <a:pPr lvl="1"/>
            <a:r>
              <a:rPr lang="en-US" dirty="0" smtClean="0"/>
              <a:t>Implemented diagnosis and debug mode</a:t>
            </a: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7863" y="4895729"/>
            <a:ext cx="349567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6"/>
          <p:cNvSpPr txBox="1"/>
          <p:nvPr/>
        </p:nvSpPr>
        <p:spPr>
          <a:xfrm>
            <a:off x="6551769" y="5788204"/>
            <a:ext cx="2418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[1] </a:t>
            </a:r>
            <a:r>
              <a:rPr lang="en-US" dirty="0" err="1" smtClean="0"/>
              <a:t>Nikila</a:t>
            </a:r>
            <a:r>
              <a:rPr lang="en-US" dirty="0" smtClean="0"/>
              <a:t> K., ITC 2003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5169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rmal">
  <a:themeElements>
    <a:clrScheme name="Thermal">
      <a:dk1>
        <a:srgbClr val="4D5B6B"/>
      </a:dk1>
      <a:lt1>
        <a:srgbClr val="FFFFFF"/>
      </a:lt1>
      <a:dk2>
        <a:srgbClr val="675D59"/>
      </a:dk2>
      <a:lt2>
        <a:srgbClr val="E8DED8"/>
      </a:lt2>
      <a:accent1>
        <a:srgbClr val="FF7605"/>
      </a:accent1>
      <a:accent2>
        <a:srgbClr val="7F7F7F"/>
      </a:accent2>
      <a:accent3>
        <a:srgbClr val="7F5185"/>
      </a:accent3>
      <a:accent4>
        <a:srgbClr val="89AAD3"/>
      </a:accent4>
      <a:accent5>
        <a:srgbClr val="8F5B4B"/>
      </a:accent5>
      <a:accent6>
        <a:srgbClr val="C84340"/>
      </a:accent6>
      <a:hlink>
        <a:srgbClr val="89AAD3"/>
      </a:hlink>
      <a:folHlink>
        <a:srgbClr val="795185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>
        <a:noFill/>
        <a:ln w="28575">
          <a:solidFill>
            <a:srgbClr val="0F02B6"/>
          </a:solidFill>
          <a:prstDash val="sysDot"/>
          <a:headEnd type="none" w="med" len="med"/>
          <a:tailEnd type="triangle" w="med" len="med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26615</TotalTime>
  <Words>1427</Words>
  <Application>Microsoft Office PowerPoint</Application>
  <PresentationFormat>On-screen Show (4:3)</PresentationFormat>
  <Paragraphs>179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Thermal</vt:lpstr>
      <vt:lpstr>SoC Testing:  DFT for Test Optimizations in a Complex Mixed-Signal SoC – Case Study on TI’s TNETD7300 ADSL Modem Device</vt:lpstr>
      <vt:lpstr>What I was looking for:</vt:lpstr>
      <vt:lpstr>Paper Map</vt:lpstr>
      <vt:lpstr>Briefly Papers</vt:lpstr>
      <vt:lpstr>BIST Methodology [5]</vt:lpstr>
      <vt:lpstr>Chosen Paper</vt:lpstr>
      <vt:lpstr>PowerPoint Presentation</vt:lpstr>
      <vt:lpstr>Main Goals</vt:lpstr>
      <vt:lpstr>DFT requirements/technique (1)</vt:lpstr>
      <vt:lpstr>DFT requirements/technique (2)</vt:lpstr>
      <vt:lpstr>DFT requirements/technique (3)</vt:lpstr>
      <vt:lpstr>DFT requirements/technique (4)</vt:lpstr>
      <vt:lpstr>DFT requirements/technique (4)</vt:lpstr>
      <vt:lpstr>DFT requirements/technique (5)</vt:lpstr>
      <vt:lpstr>DFT requirements/technique (6)</vt:lpstr>
      <vt:lpstr>DFT requirements/technique (7)</vt:lpstr>
      <vt:lpstr>Results</vt:lpstr>
      <vt:lpstr>Discussion questions</vt:lpstr>
      <vt:lpstr>Papers</vt:lpstr>
      <vt:lpstr>Glossary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yas5b</dc:creator>
  <cp:lastModifiedBy>Farah</cp:lastModifiedBy>
  <cp:revision>986</cp:revision>
  <cp:lastPrinted>2015-01-15T13:10:56Z</cp:lastPrinted>
  <dcterms:created xsi:type="dcterms:W3CDTF">2011-09-07T13:46:59Z</dcterms:created>
  <dcterms:modified xsi:type="dcterms:W3CDTF">2015-02-05T05:06:34Z</dcterms:modified>
</cp:coreProperties>
</file>